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gF7RpZPsDXstpLZiLCVIZXivB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5ae639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e5ae6391c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e5ae6391c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e97314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e2e973147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e2e973147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e97314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e2e973147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e2e973147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3" name="Google Shape;3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5ae6391c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e5ae6391cb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e5ae6391cb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2e97314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e2e973147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e2e973147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5ae6391c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e5ae6391c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e5ae6391cb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 descr="Immagine che contiene acqua, natura, esterni, lag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2" name="Google Shape;10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27000"/>
            </a:blip>
            <a:tile tx="0" ty="-254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112520" y="2152955"/>
            <a:ext cx="9966960" cy="255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984504" y="1955749"/>
            <a:ext cx="10222992" cy="80683"/>
          </a:xfrm>
          <a:prstGeom prst="rect">
            <a:avLst/>
          </a:prstGeom>
          <a:blipFill rotWithShape="1">
            <a:blip r:embed="rId5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84504" y="4808342"/>
            <a:ext cx="10222992" cy="80683"/>
          </a:xfrm>
          <a:prstGeom prst="rect">
            <a:avLst/>
          </a:prstGeom>
          <a:blipFill rotWithShape="1">
            <a:blip r:embed="rId5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916663" y="1989300"/>
            <a:ext cx="103587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7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SinGAN</a:t>
            </a:r>
            <a:r>
              <a:rPr lang="it-IT"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5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a Generative Model from a Single Natural Image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ae6391cb_0_0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3457500" cy="6858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-IT" sz="4600" b="1" dirty="0" err="1"/>
              <a:t>Changes</a:t>
            </a:r>
            <a:r>
              <a:rPr lang="it-IT" sz="4600" b="1" dirty="0"/>
              <a:t> to the </a:t>
            </a:r>
            <a:r>
              <a:rPr lang="it-IT" sz="4600" b="1" dirty="0" err="1"/>
              <a:t>original</a:t>
            </a:r>
            <a:r>
              <a:rPr lang="it-IT" sz="4600" b="1" dirty="0"/>
              <a:t> network</a:t>
            </a:r>
            <a:endParaRPr dirty="0"/>
          </a:p>
        </p:txBody>
      </p:sp>
      <p:pic>
        <p:nvPicPr>
          <p:cNvPr id="273" name="Google Shape;273;ge5ae6391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51" y="561500"/>
            <a:ext cx="3578699" cy="14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5ae6391c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450" y="5074375"/>
            <a:ext cx="3714877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e5ae6391c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6450" y="2751225"/>
            <a:ext cx="3602742" cy="14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e5ae6391cb_0_0"/>
          <p:cNvSpPr txBox="1"/>
          <p:nvPr/>
        </p:nvSpPr>
        <p:spPr>
          <a:xfrm>
            <a:off x="7728225" y="74875"/>
            <a:ext cx="38973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>
                <a:solidFill>
                  <a:schemeClr val="dk1"/>
                </a:solidFill>
              </a:rPr>
              <a:t>ReLU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 err="1">
                <a:solidFill>
                  <a:schemeClr val="dk1"/>
                </a:solidFill>
              </a:rPr>
              <a:t>Exponential</a:t>
            </a:r>
            <a:r>
              <a:rPr lang="it-IT" sz="2300" dirty="0">
                <a:solidFill>
                  <a:schemeClr val="dk1"/>
                </a:solidFill>
              </a:rPr>
              <a:t> ReLU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 err="1">
                <a:solidFill>
                  <a:schemeClr val="dk1"/>
                </a:solidFill>
              </a:rPr>
              <a:t>Leaky</a:t>
            </a:r>
            <a:r>
              <a:rPr lang="it-IT" sz="2300" dirty="0">
                <a:solidFill>
                  <a:schemeClr val="dk1"/>
                </a:solidFill>
              </a:rPr>
              <a:t> ReLU</a:t>
            </a:r>
            <a:endParaRPr dirty="0"/>
          </a:p>
        </p:txBody>
      </p:sp>
      <p:sp>
        <p:nvSpPr>
          <p:cNvPr id="277" name="Google Shape;277;ge5ae6391cb_0_0"/>
          <p:cNvSpPr txBox="1"/>
          <p:nvPr/>
        </p:nvSpPr>
        <p:spPr>
          <a:xfrm>
            <a:off x="3397968" y="4452107"/>
            <a:ext cx="4368000" cy="6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Char char="➢"/>
            </a:pPr>
            <a:r>
              <a:rPr lang="it-IT" sz="3400" dirty="0">
                <a:solidFill>
                  <a:schemeClr val="accent2"/>
                </a:solidFill>
              </a:rPr>
              <a:t>Scale</a:t>
            </a:r>
            <a:endParaRPr sz="3400" dirty="0">
              <a:solidFill>
                <a:schemeClr val="accent2"/>
              </a:solidFill>
            </a:endParaRPr>
          </a:p>
        </p:txBody>
      </p:sp>
      <p:sp>
        <p:nvSpPr>
          <p:cNvPr id="278" name="Google Shape;278;ge5ae6391cb_0_0"/>
          <p:cNvSpPr/>
          <p:nvPr/>
        </p:nvSpPr>
        <p:spPr>
          <a:xfrm>
            <a:off x="7625325" y="157200"/>
            <a:ext cx="5545800" cy="654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E927FC-50ED-46AC-A189-E86FF1EC7826}"/>
              </a:ext>
            </a:extLst>
          </p:cNvPr>
          <p:cNvSpPr txBox="1"/>
          <p:nvPr/>
        </p:nvSpPr>
        <p:spPr>
          <a:xfrm>
            <a:off x="3397968" y="3129498"/>
            <a:ext cx="4492690" cy="72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Char char="➢"/>
            </a:pPr>
            <a:r>
              <a:rPr lang="it-IT" sz="3400" dirty="0" err="1">
                <a:solidFill>
                  <a:schemeClr val="accent2"/>
                </a:solidFill>
              </a:rPr>
              <a:t>Activation</a:t>
            </a:r>
            <a:r>
              <a:rPr lang="it-IT" sz="3400" dirty="0">
                <a:solidFill>
                  <a:schemeClr val="accent2"/>
                </a:solidFill>
              </a:rPr>
              <a:t> </a:t>
            </a:r>
            <a:r>
              <a:rPr lang="it-IT" sz="3400" dirty="0" err="1">
                <a:solidFill>
                  <a:schemeClr val="accent2"/>
                </a:solidFill>
              </a:rPr>
              <a:t>function</a:t>
            </a:r>
            <a:endParaRPr lang="it-IT" sz="3400" dirty="0">
              <a:solidFill>
                <a:schemeClr val="accent2"/>
              </a:solidFill>
            </a:endParaRPr>
          </a:p>
          <a:p>
            <a:endParaRPr lang="it-IT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/>
      <p:bldP spid="277" grpId="0"/>
      <p:bldP spid="278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e9731475_0_19"/>
          <p:cNvSpPr/>
          <p:nvPr/>
        </p:nvSpPr>
        <p:spPr>
          <a:xfrm>
            <a:off x="180600" y="3199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500" b="1" dirty="0">
                <a:solidFill>
                  <a:schemeClr val="dk1"/>
                </a:solidFill>
              </a:rPr>
              <a:t>Metric:</a:t>
            </a:r>
            <a:r>
              <a:rPr lang="it-IT" sz="6600" b="1" dirty="0">
                <a:solidFill>
                  <a:schemeClr val="dk1"/>
                </a:solidFill>
              </a:rPr>
              <a:t> </a:t>
            </a:r>
            <a:r>
              <a:rPr lang="it-IT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e2e9731475_0_19"/>
          <p:cNvSpPr/>
          <p:nvPr/>
        </p:nvSpPr>
        <p:spPr>
          <a:xfrm>
            <a:off x="4450080" y="14174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e2e9731475_0_19"/>
          <p:cNvSpPr txBox="1"/>
          <p:nvPr/>
        </p:nvSpPr>
        <p:spPr>
          <a:xfrm>
            <a:off x="821200" y="1887000"/>
            <a:ext cx="102543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Fréchet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(FID)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common metric for GAN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deep features of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by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the last pooling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Network.</a:t>
            </a:r>
            <a:endParaRPr dirty="0"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single training image,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interested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patch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it-IT" sz="2400" b="1" i="1" u="none" strike="noStrike" cap="none" dirty="0">
                <a:solidFill>
                  <a:srgbClr val="000000"/>
                </a:solidFill>
              </a:rPr>
              <a:t>SIFID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deep features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output of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second pooling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2e9731475_0_11"/>
          <p:cNvSpPr/>
          <p:nvPr/>
        </p:nvSpPr>
        <p:spPr>
          <a:xfrm>
            <a:off x="180600" y="5485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9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r>
              <a:rPr lang="it-IT" sz="5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59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r>
              <a:rPr lang="it-IT" sz="5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Field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e2e9731475_0_11"/>
          <p:cNvSpPr/>
          <p:nvPr/>
        </p:nvSpPr>
        <p:spPr>
          <a:xfrm>
            <a:off x="975050" y="2182725"/>
            <a:ext cx="40953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accent2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harmonization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dirty="0"/>
          </a:p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Chest</a:t>
            </a:r>
            <a:r>
              <a:rPr lang="it-IT" sz="42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X-ray</a:t>
            </a:r>
            <a:endParaRPr sz="4200" b="0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ED7D31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harmonization</a:t>
            </a:r>
            <a:endParaRPr sz="4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4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2e9731475_0_11"/>
          <p:cNvSpPr/>
          <p:nvPr/>
        </p:nvSpPr>
        <p:spPr>
          <a:xfrm>
            <a:off x="6110450" y="2533650"/>
            <a:ext cx="5834100" cy="30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r>
              <a:rPr lang="it-IT" sz="42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radiography</a:t>
            </a:r>
            <a:endParaRPr sz="4200" b="0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ED7D31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Femural</a:t>
            </a:r>
            <a:r>
              <a:rPr lang="it-IT" sz="42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20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fracture</a:t>
            </a:r>
            <a:endParaRPr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accent2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4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e2e9731475_0_11"/>
          <p:cNvSpPr/>
          <p:nvPr/>
        </p:nvSpPr>
        <p:spPr>
          <a:xfrm>
            <a:off x="4450080" y="17222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rgbClr val="ED7D31"/>
          </a:solidFill>
          <a:ln w="41275" cap="rnd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/>
      <p:bldP spid="2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198662" scaled="0"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546350" y="304803"/>
            <a:ext cx="11139900" cy="13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5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900">
                <a:solidFill>
                  <a:srgbClr val="FFFFFF"/>
                </a:solidFill>
              </a:rPr>
              <a:t>Random samples</a:t>
            </a:r>
            <a:endParaRPr sz="3900">
              <a:solidFill>
                <a:srgbClr val="FFFFFF"/>
              </a:solidFill>
            </a:endParaRPr>
          </a:p>
        </p:txBody>
      </p:sp>
      <p:pic>
        <p:nvPicPr>
          <p:cNvPr id="301" name="Google Shape;301;p8" descr="Immagine che contiene invertebrato, echinoderm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218" y="2122018"/>
            <a:ext cx="3382615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8"/>
          <p:cNvCxnSpPr/>
          <p:nvPr/>
        </p:nvCxnSpPr>
        <p:spPr>
          <a:xfrm>
            <a:off x="6116303" y="2292048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3" name="Google Shape;303;p8" descr="Immagine che contiene interni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8033" y="2122018"/>
            <a:ext cx="3389996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 txBox="1"/>
          <p:nvPr/>
        </p:nvSpPr>
        <p:spPr>
          <a:xfrm>
            <a:off x="2032234" y="6111815"/>
            <a:ext cx="205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7670835" y="6119655"/>
            <a:ext cx="30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dk1"/>
                </a:solidFill>
              </a:rPr>
              <a:t>Injection at </a:t>
            </a:r>
            <a:r>
              <a:rPr lang="it-I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9820125" y="18918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1.5* 10</a:t>
            </a:r>
            <a:r>
              <a:rPr lang="it-IT" baseline="30000"/>
              <a:t>-4</a:t>
            </a:r>
            <a:endParaRPr baseline="3000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4" grpId="0"/>
      <p:bldP spid="305" grpId="0"/>
      <p:bldP spid="3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61000">
              <a:schemeClr val="accent3"/>
            </a:gs>
            <a:gs pos="100000">
              <a:schemeClr val="accent3"/>
            </a:gs>
          </a:gsLst>
          <a:lin ang="1080000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9" descr="Immagine che contiene vici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503" y="1939865"/>
            <a:ext cx="2757778" cy="328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9"/>
          <p:cNvSpPr txBox="1"/>
          <p:nvPr/>
        </p:nvSpPr>
        <p:spPr>
          <a:xfrm>
            <a:off x="1430929" y="5222917"/>
            <a:ext cx="2826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Harmonization with injection at scale 3 using batch normalization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8982024" y="-27900"/>
            <a:ext cx="1087169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1.36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4" name="Google Shape;314;p9"/>
          <p:cNvSpPr txBox="1"/>
          <p:nvPr/>
        </p:nvSpPr>
        <p:spPr>
          <a:xfrm>
            <a:off x="11039425" y="-27900"/>
            <a:ext cx="10590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1.56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5" name="Google Shape;315;p9"/>
          <p:cNvSpPr txBox="1"/>
          <p:nvPr/>
        </p:nvSpPr>
        <p:spPr>
          <a:xfrm>
            <a:off x="1257250" y="1806375"/>
            <a:ext cx="1047900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1.75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6" name="Google Shape;316;p9"/>
          <p:cNvSpPr txBox="1"/>
          <p:nvPr/>
        </p:nvSpPr>
        <p:spPr>
          <a:xfrm>
            <a:off x="10963175" y="4644800"/>
            <a:ext cx="10733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7" name="Google Shape;317;p9"/>
          <p:cNvSpPr txBox="1"/>
          <p:nvPr/>
        </p:nvSpPr>
        <p:spPr>
          <a:xfrm>
            <a:off x="8901013" y="4631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8" name="Google Shape;318;p9"/>
          <p:cNvSpPr txBox="1"/>
          <p:nvPr/>
        </p:nvSpPr>
        <p:spPr>
          <a:xfrm>
            <a:off x="6838875" y="4644800"/>
            <a:ext cx="1069986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2.11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9" name="Google Shape;319;p9"/>
          <p:cNvSpPr txBox="1"/>
          <p:nvPr/>
        </p:nvSpPr>
        <p:spPr>
          <a:xfrm>
            <a:off x="10963162" y="2301675"/>
            <a:ext cx="1073327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20" name="Google Shape;320;p9"/>
          <p:cNvSpPr txBox="1"/>
          <p:nvPr/>
        </p:nvSpPr>
        <p:spPr>
          <a:xfrm>
            <a:off x="8901024" y="2301675"/>
            <a:ext cx="1091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21" name="Google Shape;321;p9"/>
          <p:cNvSpPr txBox="1"/>
          <p:nvPr/>
        </p:nvSpPr>
        <p:spPr>
          <a:xfrm>
            <a:off x="6838875" y="2301675"/>
            <a:ext cx="1091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1.91 * 10</a:t>
            </a:r>
            <a:r>
              <a:rPr lang="it-IT" baseline="30000" dirty="0"/>
              <a:t>-4</a:t>
            </a:r>
            <a:endParaRPr baseline="30000" dirty="0"/>
          </a:p>
        </p:txBody>
      </p:sp>
      <p:grpSp>
        <p:nvGrpSpPr>
          <p:cNvPr id="322" name="Google Shape;322;p9"/>
          <p:cNvGrpSpPr/>
          <p:nvPr/>
        </p:nvGrpSpPr>
        <p:grpSpPr>
          <a:xfrm>
            <a:off x="5944188" y="-27900"/>
            <a:ext cx="5861434" cy="6824846"/>
            <a:chOff x="1152732" y="60927"/>
            <a:chExt cx="5861434" cy="6824846"/>
          </a:xfrm>
        </p:grpSpPr>
        <p:sp>
          <p:nvSpPr>
            <p:cNvPr id="323" name="Google Shape;323;p9"/>
            <p:cNvSpPr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 txBox="1"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152732" y="389094"/>
              <a:ext cx="1825186" cy="1825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t="-8995" b="-8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3170849" y="61052"/>
              <a:ext cx="10479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3170845" y="60927"/>
              <a:ext cx="1143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dirty="0">
                  <a:solidFill>
                    <a:schemeClr val="dk1"/>
                  </a:solidFill>
                </a:rPr>
                <a:t>S</a:t>
              </a: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0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191755" y="378635"/>
              <a:ext cx="1825186" cy="1825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 txBox="1"/>
            <p:nvPr/>
          </p:nvSpPr>
          <p:spPr>
            <a:xfrm>
              <a:off x="5188970" y="61052"/>
              <a:ext cx="1059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1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188980" y="389094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"/>
            <p:cNvSpPr txBox="1"/>
            <p:nvPr/>
          </p:nvSpPr>
          <p:spPr>
            <a:xfrm>
              <a:off x="1152739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152732" y="2724841"/>
              <a:ext cx="1825186" cy="18251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 txBox="1"/>
            <p:nvPr/>
          </p:nvSpPr>
          <p:spPr>
            <a:xfrm>
              <a:off x="3170844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3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170856" y="2724841"/>
              <a:ext cx="1825186" cy="182518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 txBox="1"/>
            <p:nvPr/>
          </p:nvSpPr>
          <p:spPr>
            <a:xfrm>
              <a:off x="5188974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dirty="0">
                  <a:solidFill>
                    <a:schemeClr val="dk1"/>
                  </a:solidFill>
                </a:rPr>
                <a:t>S</a:t>
              </a: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 4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188980" y="2724841"/>
              <a:ext cx="1825186" cy="182518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 txBox="1"/>
            <p:nvPr/>
          </p:nvSpPr>
          <p:spPr>
            <a:xfrm>
              <a:off x="1208543" y="4732677"/>
              <a:ext cx="89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152732" y="5060587"/>
              <a:ext cx="1825186" cy="182518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"/>
            <p:cNvSpPr txBox="1"/>
            <p:nvPr/>
          </p:nvSpPr>
          <p:spPr>
            <a:xfrm>
              <a:off x="3170850" y="473255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3170856" y="5060587"/>
              <a:ext cx="1825186" cy="182518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"/>
            <p:cNvSpPr txBox="1"/>
            <p:nvPr/>
          </p:nvSpPr>
          <p:spPr>
            <a:xfrm>
              <a:off x="5188974" y="473255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188980" y="5060587"/>
              <a:ext cx="1825186" cy="182518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9"/>
          <p:cNvSpPr/>
          <p:nvPr/>
        </p:nvSpPr>
        <p:spPr>
          <a:xfrm>
            <a:off x="393950" y="228600"/>
            <a:ext cx="4296600" cy="13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5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900">
                <a:solidFill>
                  <a:srgbClr val="FFFFFF"/>
                </a:solidFill>
              </a:rPr>
              <a:t>Harmonization</a:t>
            </a:r>
            <a:endParaRPr sz="3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0" descr="Training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19" y="2106233"/>
            <a:ext cx="2183855" cy="1841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0"/>
          <p:cNvSpPr/>
          <p:nvPr/>
        </p:nvSpPr>
        <p:spPr>
          <a:xfrm>
            <a:off x="4143670" y="109182"/>
            <a:ext cx="4006226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Chest X-ray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2173659" y="2742184"/>
            <a:ext cx="752400" cy="5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  <a:effectLst>
            <a:outerShdw blurRad="190500" dist="228600" dir="2700000" algn="ctr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0"/>
          <p:cNvSpPr txBox="1"/>
          <p:nvPr/>
        </p:nvSpPr>
        <p:spPr>
          <a:xfrm>
            <a:off x="303238" y="1755050"/>
            <a:ext cx="182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0"/>
          <p:cNvSpPr txBox="1"/>
          <p:nvPr/>
        </p:nvSpPr>
        <p:spPr>
          <a:xfrm>
            <a:off x="2789180" y="17550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 txBox="1"/>
          <p:nvPr/>
        </p:nvSpPr>
        <p:spPr>
          <a:xfrm>
            <a:off x="5103601" y="1734863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1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7435587" y="1734863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9604005" y="17550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2875180" y="41573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5164781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7467194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9650656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392307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68" name="Google Shape;368;p10"/>
          <p:cNvSpPr txBox="1"/>
          <p:nvPr/>
        </p:nvSpPr>
        <p:spPr>
          <a:xfrm>
            <a:off x="619082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2.41*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369" name="Google Shape;369;p10" descr="Immagine che contiene radiografi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7145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 descr="Immagine che contiene radiografia, grigio, vicin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4856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"/>
          <p:cNvSpPr txBox="1"/>
          <p:nvPr/>
        </p:nvSpPr>
        <p:spPr>
          <a:xfrm>
            <a:off x="1072592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2.71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2" name="Google Shape;372;p10"/>
          <p:cNvSpPr txBox="1"/>
          <p:nvPr/>
        </p:nvSpPr>
        <p:spPr>
          <a:xfrm>
            <a:off x="848207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2.38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3" name="Google Shape;373;p10"/>
          <p:cNvSpPr txBox="1"/>
          <p:nvPr/>
        </p:nvSpPr>
        <p:spPr>
          <a:xfrm>
            <a:off x="6128448" y="4157350"/>
            <a:ext cx="1117489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4" name="Google Shape;374;p10"/>
          <p:cNvSpPr txBox="1"/>
          <p:nvPr/>
        </p:nvSpPr>
        <p:spPr>
          <a:xfrm>
            <a:off x="392307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1.81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5" name="Google Shape;375;p10"/>
          <p:cNvSpPr txBox="1"/>
          <p:nvPr/>
        </p:nvSpPr>
        <p:spPr>
          <a:xfrm>
            <a:off x="10724184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6" name="Google Shape;376;p10"/>
          <p:cNvSpPr txBox="1"/>
          <p:nvPr/>
        </p:nvSpPr>
        <p:spPr>
          <a:xfrm>
            <a:off x="846627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1.79 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377" name="Google Shape;37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2567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 descr="Immagine che contiene radiografia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0278" y="2064788"/>
            <a:ext cx="2181806" cy="18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 descr="Immagine che contiene radiografia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89167" y="4507452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 descr="Immagine che contiene radiografia, vicino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 t="-5290" b="5287"/>
          <a:stretch/>
        </p:blipFill>
        <p:spPr>
          <a:xfrm>
            <a:off x="5056900" y="4395875"/>
            <a:ext cx="2183850" cy="19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 descr="Immagine che contiene radiografia&#10;&#10;Descrizione generata automaticamen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24602" y="4508316"/>
            <a:ext cx="2181806" cy="18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 descr="Immagine che contiene radiografia, vicino&#10;&#10;Descrizione generata automa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90277" y="4508314"/>
            <a:ext cx="2181807" cy="184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357" grpId="0" animBg="1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65" grpId="0"/>
      <p:bldP spid="366" grpId="0"/>
      <p:bldP spid="367" grpId="0" animBg="1"/>
      <p:bldP spid="368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0000">
              <a:schemeClr val="accent3"/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1"/>
          <p:cNvGrpSpPr/>
          <p:nvPr/>
        </p:nvGrpSpPr>
        <p:grpSpPr>
          <a:xfrm>
            <a:off x="6943322" y="681143"/>
            <a:ext cx="5211220" cy="6050447"/>
            <a:chOff x="929183" y="54126"/>
            <a:chExt cx="5211220" cy="6050447"/>
          </a:xfrm>
        </p:grpSpPr>
        <p:sp>
          <p:nvSpPr>
            <p:cNvPr id="388" name="Google Shape;388;p11"/>
            <p:cNvSpPr/>
            <p:nvPr/>
          </p:nvSpPr>
          <p:spPr>
            <a:xfrm>
              <a:off x="92918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 txBox="1"/>
            <p:nvPr/>
          </p:nvSpPr>
          <p:spPr>
            <a:xfrm>
              <a:off x="92918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929183" y="344951"/>
              <a:ext cx="1618116" cy="16181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2718348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 txBox="1"/>
            <p:nvPr/>
          </p:nvSpPr>
          <p:spPr>
            <a:xfrm>
              <a:off x="2718336" y="541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2736875" y="335679"/>
              <a:ext cx="1618116" cy="16181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450751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 txBox="1"/>
            <p:nvPr/>
          </p:nvSpPr>
          <p:spPr>
            <a:xfrm>
              <a:off x="4507512" y="541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 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507513" y="344951"/>
              <a:ext cx="1618116" cy="161811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929183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 txBox="1"/>
            <p:nvPr/>
          </p:nvSpPr>
          <p:spPr>
            <a:xfrm>
              <a:off x="929184" y="212488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929183" y="2415704"/>
              <a:ext cx="1618116" cy="161811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8348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 txBox="1"/>
            <p:nvPr/>
          </p:nvSpPr>
          <p:spPr>
            <a:xfrm>
              <a:off x="2688006" y="2124862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718348" y="2415704"/>
              <a:ext cx="1618116" cy="16181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4507513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4507512" y="212488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507513" y="2415704"/>
              <a:ext cx="1618116" cy="161811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929183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 txBox="1"/>
            <p:nvPr/>
          </p:nvSpPr>
          <p:spPr>
            <a:xfrm>
              <a:off x="929184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929183" y="4486457"/>
              <a:ext cx="1618116" cy="161811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718348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 txBox="1"/>
            <p:nvPr/>
          </p:nvSpPr>
          <p:spPr>
            <a:xfrm>
              <a:off x="2718342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742976" y="4471684"/>
              <a:ext cx="1618116" cy="161811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507513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 txBox="1"/>
            <p:nvPr/>
          </p:nvSpPr>
          <p:spPr>
            <a:xfrm>
              <a:off x="4507512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4522287" y="4486457"/>
              <a:ext cx="1618116" cy="161811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11"/>
          <p:cNvSpPr txBox="1"/>
          <p:nvPr/>
        </p:nvSpPr>
        <p:spPr>
          <a:xfrm>
            <a:off x="254757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2.17* 10</a:t>
            </a:r>
            <a:r>
              <a:rPr lang="it-IT" baseline="30000"/>
              <a:t>-4</a:t>
            </a:r>
            <a:endParaRPr baseline="30000"/>
          </a:p>
        </p:txBody>
      </p:sp>
      <p:grpSp>
        <p:nvGrpSpPr>
          <p:cNvPr id="416" name="Google Shape;416;p11"/>
          <p:cNvGrpSpPr/>
          <p:nvPr/>
        </p:nvGrpSpPr>
        <p:grpSpPr>
          <a:xfrm>
            <a:off x="57892" y="681143"/>
            <a:ext cx="5211304" cy="6050531"/>
            <a:chOff x="841661" y="54126"/>
            <a:chExt cx="5211304" cy="6050531"/>
          </a:xfrm>
        </p:grpSpPr>
        <p:sp>
          <p:nvSpPr>
            <p:cNvPr id="417" name="Google Shape;417;p11"/>
            <p:cNvSpPr/>
            <p:nvPr/>
          </p:nvSpPr>
          <p:spPr>
            <a:xfrm>
              <a:off x="84166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 txBox="1"/>
            <p:nvPr/>
          </p:nvSpPr>
          <p:spPr>
            <a:xfrm>
              <a:off x="84166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841661" y="344951"/>
              <a:ext cx="1618200" cy="1618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2630826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 txBox="1"/>
            <p:nvPr/>
          </p:nvSpPr>
          <p:spPr>
            <a:xfrm>
              <a:off x="2630819" y="541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2649353" y="335679"/>
              <a:ext cx="1618200" cy="1618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41999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 txBox="1"/>
            <p:nvPr/>
          </p:nvSpPr>
          <p:spPr>
            <a:xfrm>
              <a:off x="4419994" y="54133"/>
              <a:ext cx="8655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419991" y="344951"/>
              <a:ext cx="1618200" cy="1618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41661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 txBox="1"/>
            <p:nvPr/>
          </p:nvSpPr>
          <p:spPr>
            <a:xfrm>
              <a:off x="841665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841661" y="2415704"/>
              <a:ext cx="1618200" cy="1618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2630826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 txBox="1"/>
            <p:nvPr/>
          </p:nvSpPr>
          <p:spPr>
            <a:xfrm>
              <a:off x="2630823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Scale 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2630826" y="2415704"/>
              <a:ext cx="1618200" cy="16182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419991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 txBox="1"/>
            <p:nvPr/>
          </p:nvSpPr>
          <p:spPr>
            <a:xfrm>
              <a:off x="4419992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419991" y="2415704"/>
              <a:ext cx="1618200" cy="16182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841661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 txBox="1"/>
            <p:nvPr/>
          </p:nvSpPr>
          <p:spPr>
            <a:xfrm>
              <a:off x="841665" y="41956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841661" y="4486457"/>
              <a:ext cx="1618200" cy="16182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630826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 txBox="1"/>
            <p:nvPr/>
          </p:nvSpPr>
          <p:spPr>
            <a:xfrm>
              <a:off x="2554622" y="4195633"/>
              <a:ext cx="8655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2655454" y="4471684"/>
              <a:ext cx="1618200" cy="16182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419991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 txBox="1"/>
            <p:nvPr/>
          </p:nvSpPr>
          <p:spPr>
            <a:xfrm>
              <a:off x="4419992" y="41956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434765" y="4486457"/>
              <a:ext cx="1618200" cy="1618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1"/>
          <p:cNvSpPr/>
          <p:nvPr/>
        </p:nvSpPr>
        <p:spPr>
          <a:xfrm>
            <a:off x="1261100" y="-119425"/>
            <a:ext cx="9360900" cy="8172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5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Chest X-ray</a:t>
            </a:r>
            <a:r>
              <a:rPr lang="it-IT" sz="900">
                <a:solidFill>
                  <a:schemeClr val="dk1"/>
                </a:solidFill>
              </a:rPr>
              <a:t>              </a:t>
            </a:r>
            <a:r>
              <a:rPr lang="it-IT" sz="3600">
                <a:solidFill>
                  <a:schemeClr val="dk1"/>
                </a:solidFill>
              </a:rPr>
              <a:t>-</a:t>
            </a:r>
            <a:r>
              <a:rPr lang="it-IT" sz="900">
                <a:solidFill>
                  <a:schemeClr val="dk1"/>
                </a:solidFill>
              </a:rPr>
              <a:t>     </a:t>
            </a:r>
            <a:r>
              <a:rPr lang="it-IT" sz="3700">
                <a:solidFill>
                  <a:schemeClr val="dk1"/>
                </a:solidFill>
              </a:rPr>
              <a:t>Harmonization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1"/>
          <p:cNvSpPr txBox="1"/>
          <p:nvPr/>
        </p:nvSpPr>
        <p:spPr>
          <a:xfrm>
            <a:off x="4397378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2.62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6" name="Google Shape;446;p11"/>
          <p:cNvSpPr txBox="1"/>
          <p:nvPr/>
        </p:nvSpPr>
        <p:spPr>
          <a:xfrm>
            <a:off x="2597203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7" name="Google Shape;447;p11"/>
          <p:cNvSpPr txBox="1"/>
          <p:nvPr/>
        </p:nvSpPr>
        <p:spPr>
          <a:xfrm>
            <a:off x="797015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2.74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8" name="Google Shape;448;p11"/>
          <p:cNvSpPr txBox="1"/>
          <p:nvPr/>
        </p:nvSpPr>
        <p:spPr>
          <a:xfrm>
            <a:off x="437942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9" name="Google Shape;449;p11"/>
          <p:cNvSpPr txBox="1"/>
          <p:nvPr/>
        </p:nvSpPr>
        <p:spPr>
          <a:xfrm>
            <a:off x="2547565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2.51*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0" name="Google Shape;450;p11"/>
          <p:cNvSpPr txBox="1"/>
          <p:nvPr/>
        </p:nvSpPr>
        <p:spPr>
          <a:xfrm>
            <a:off x="797025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1" name="Google Shape;451;p11"/>
          <p:cNvSpPr txBox="1"/>
          <p:nvPr/>
        </p:nvSpPr>
        <p:spPr>
          <a:xfrm>
            <a:off x="437942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2.06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2" name="Google Shape;452;p11"/>
          <p:cNvSpPr txBox="1"/>
          <p:nvPr/>
        </p:nvSpPr>
        <p:spPr>
          <a:xfrm>
            <a:off x="11254378" y="478400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3" name="Google Shape;453;p11"/>
          <p:cNvSpPr txBox="1"/>
          <p:nvPr/>
        </p:nvSpPr>
        <p:spPr>
          <a:xfrm>
            <a:off x="9442228" y="478400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4" name="Google Shape;454;p11"/>
          <p:cNvSpPr txBox="1"/>
          <p:nvPr/>
        </p:nvSpPr>
        <p:spPr>
          <a:xfrm>
            <a:off x="7694603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5" name="Google Shape;455;p11"/>
          <p:cNvSpPr txBox="1"/>
          <p:nvPr/>
        </p:nvSpPr>
        <p:spPr>
          <a:xfrm>
            <a:off x="1125437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6" name="Google Shape;456;p11"/>
          <p:cNvSpPr txBox="1"/>
          <p:nvPr/>
        </p:nvSpPr>
        <p:spPr>
          <a:xfrm>
            <a:off x="944222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2.62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7" name="Google Shape;457;p11"/>
          <p:cNvSpPr txBox="1"/>
          <p:nvPr/>
        </p:nvSpPr>
        <p:spPr>
          <a:xfrm>
            <a:off x="7694603" y="2694475"/>
            <a:ext cx="103787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8" name="Google Shape;458;p11"/>
          <p:cNvSpPr txBox="1"/>
          <p:nvPr/>
        </p:nvSpPr>
        <p:spPr>
          <a:xfrm>
            <a:off x="1125437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2.39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9" name="Google Shape;459;p11"/>
          <p:cNvSpPr txBox="1"/>
          <p:nvPr/>
        </p:nvSpPr>
        <p:spPr>
          <a:xfrm>
            <a:off x="9442215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2.04* 10</a:t>
            </a:r>
            <a:r>
              <a:rPr lang="it-IT" baseline="30000"/>
              <a:t>-4</a:t>
            </a:r>
            <a:endParaRPr baseline="3000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  <p:bldP spid="444" grpId="0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61000">
              <a:schemeClr val="accent3"/>
            </a:gs>
            <a:gs pos="100000">
              <a:schemeClr val="accent3"/>
            </a:gs>
          </a:gsLst>
          <a:lin ang="10801400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/>
          <p:nvPr/>
        </p:nvSpPr>
        <p:spPr>
          <a:xfrm>
            <a:off x="0" y="145600"/>
            <a:ext cx="4778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Femural Fracture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3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2" descr="Immagine che contiene interni, radiografia, bianco, magliett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28" y="4116398"/>
            <a:ext cx="12543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2"/>
          <p:cNvSpPr/>
          <p:nvPr/>
        </p:nvSpPr>
        <p:spPr>
          <a:xfrm>
            <a:off x="2631925" y="3628707"/>
            <a:ext cx="1761000" cy="84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2"/>
          <p:cNvSpPr txBox="1"/>
          <p:nvPr/>
        </p:nvSpPr>
        <p:spPr>
          <a:xfrm>
            <a:off x="4634278" y="128297"/>
            <a:ext cx="838547" cy="31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698094" y="248825"/>
            <a:ext cx="754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8473475" y="248825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10364650" y="248825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4691756" y="3704894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2"/>
          <p:cNvSpPr txBox="1"/>
          <p:nvPr/>
        </p:nvSpPr>
        <p:spPr>
          <a:xfrm>
            <a:off x="6735956" y="3704894"/>
            <a:ext cx="754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8541189" y="3704894"/>
            <a:ext cx="7842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6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2"/>
          <p:cNvSpPr txBox="1"/>
          <p:nvPr/>
        </p:nvSpPr>
        <p:spPr>
          <a:xfrm>
            <a:off x="10376966" y="3704894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2"/>
          <p:cNvSpPr txBox="1"/>
          <p:nvPr/>
        </p:nvSpPr>
        <p:spPr>
          <a:xfrm>
            <a:off x="-32575" y="5091975"/>
            <a:ext cx="1047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2"/>
          <p:cNvSpPr txBox="1"/>
          <p:nvPr/>
        </p:nvSpPr>
        <p:spPr>
          <a:xfrm>
            <a:off x="-135775" y="2483225"/>
            <a:ext cx="1254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>
                <a:solidFill>
                  <a:schemeClr val="dk1"/>
                </a:solidFill>
              </a:rPr>
              <a:t>Training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2"/>
          <p:cNvSpPr txBox="1"/>
          <p:nvPr/>
        </p:nvSpPr>
        <p:spPr>
          <a:xfrm>
            <a:off x="7482250" y="3628700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3.02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78" name="Google Shape;478;p12"/>
          <p:cNvSpPr txBox="1"/>
          <p:nvPr/>
        </p:nvSpPr>
        <p:spPr>
          <a:xfrm>
            <a:off x="5472824" y="3628700"/>
            <a:ext cx="1076891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3.04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79" name="Google Shape;479;p12"/>
          <p:cNvSpPr txBox="1"/>
          <p:nvPr/>
        </p:nvSpPr>
        <p:spPr>
          <a:xfrm>
            <a:off x="11169275" y="3628700"/>
            <a:ext cx="106990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2.90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0" name="Google Shape;480;p12"/>
          <p:cNvSpPr txBox="1"/>
          <p:nvPr/>
        </p:nvSpPr>
        <p:spPr>
          <a:xfrm>
            <a:off x="9252350" y="3628700"/>
            <a:ext cx="1069902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3.06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1" name="Google Shape;481;p12"/>
          <p:cNvSpPr txBox="1"/>
          <p:nvPr/>
        </p:nvSpPr>
        <p:spPr>
          <a:xfrm>
            <a:off x="11169275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2.87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2" name="Google Shape;482;p12"/>
          <p:cNvSpPr txBox="1"/>
          <p:nvPr/>
        </p:nvSpPr>
        <p:spPr>
          <a:xfrm>
            <a:off x="9252338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3.04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3" name="Google Shape;483;p12"/>
          <p:cNvSpPr txBox="1"/>
          <p:nvPr/>
        </p:nvSpPr>
        <p:spPr>
          <a:xfrm>
            <a:off x="7411613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2.68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4" name="Google Shape;484;p12"/>
          <p:cNvSpPr txBox="1"/>
          <p:nvPr/>
        </p:nvSpPr>
        <p:spPr>
          <a:xfrm>
            <a:off x="5472825" y="165875"/>
            <a:ext cx="106186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2.14 * 10</a:t>
            </a:r>
            <a:r>
              <a:rPr lang="it-IT" baseline="30000" dirty="0"/>
              <a:t>-4</a:t>
            </a:r>
            <a:endParaRPr baseline="30000" dirty="0"/>
          </a:p>
        </p:txBody>
      </p:sp>
      <p:pic>
        <p:nvPicPr>
          <p:cNvPr id="485" name="Google Shape;485;p12" descr="Immagine che contiene call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9498" y="461889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078" y="483127"/>
            <a:ext cx="1337791" cy="27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4733" y="483129"/>
            <a:ext cx="1337790" cy="27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2" descr="Immagine che contiene vicino, fissando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03386" y="483129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2" descr="Immagine che contiene sipario, vicino, biancheria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9183" y="3939194"/>
            <a:ext cx="1337791" cy="278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2" descr="Immagine che contiene interni, sipario, biancheria, vicino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66078" y="3939194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2" descr="Immagine che contiene interni, maglietta, bianco, biancheria&#10;&#10;Descrizione generata automaticamen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84733" y="3939194"/>
            <a:ext cx="1337790" cy="27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2" descr="Immagine che contiene interni, indossando, maglietta, bianco&#10;&#10;Descrizione generata automa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03377" y="3939194"/>
            <a:ext cx="1337789" cy="278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3425" y="1419054"/>
            <a:ext cx="1254350" cy="260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6" grpId="0" animBg="1"/>
      <p:bldP spid="467" grpId="0"/>
      <p:bldP spid="468" grpId="0"/>
      <p:bldP spid="469" grpId="0"/>
      <p:bldP spid="470" grpId="0"/>
      <p:bldP spid="471" grpId="0"/>
      <p:bldP spid="472" grpId="0"/>
      <p:bldP spid="473" grpId="0"/>
      <p:bldP spid="474" grpId="0"/>
      <p:bldP spid="475" grpId="0"/>
      <p:bldP spid="476" grpId="0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198662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e5ae6391cb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275" y="302175"/>
            <a:ext cx="3656525" cy="19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e5ae6391cb_0_19"/>
          <p:cNvSpPr/>
          <p:nvPr/>
        </p:nvSpPr>
        <p:spPr>
          <a:xfrm>
            <a:off x="29500" y="48075"/>
            <a:ext cx="5814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r>
              <a:rPr lang="it-IT" sz="4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Radiography</a:t>
            </a:r>
            <a:endParaRPr sz="4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400" dirty="0">
                <a:solidFill>
                  <a:srgbClr val="FFFFFF"/>
                </a:solidFill>
              </a:rPr>
              <a:t>Random samples</a:t>
            </a:r>
            <a:endParaRPr sz="3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e5ae6391cb_0_19"/>
          <p:cNvSpPr txBox="1"/>
          <p:nvPr/>
        </p:nvSpPr>
        <p:spPr>
          <a:xfrm>
            <a:off x="10855800" y="1014700"/>
            <a:ext cx="1244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e5ae6391cb_0_19"/>
          <p:cNvSpPr/>
          <p:nvPr/>
        </p:nvSpPr>
        <p:spPr>
          <a:xfrm rot="10800000">
            <a:off x="5623000" y="1121225"/>
            <a:ext cx="1170000" cy="1273800"/>
          </a:xfrm>
          <a:prstGeom prst="bentUpArrow">
            <a:avLst>
              <a:gd name="adj1" fmla="val 25000"/>
              <a:gd name="adj2" fmla="val 25000"/>
              <a:gd name="adj3" fmla="val 2754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e5ae6391cb_0_19"/>
          <p:cNvSpPr txBox="1"/>
          <p:nvPr/>
        </p:nvSpPr>
        <p:spPr>
          <a:xfrm>
            <a:off x="3629563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e5ae6391cb_0_19"/>
          <p:cNvSpPr txBox="1"/>
          <p:nvPr/>
        </p:nvSpPr>
        <p:spPr>
          <a:xfrm>
            <a:off x="77052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e5ae6391cb_0_19"/>
          <p:cNvSpPr txBox="1"/>
          <p:nvPr/>
        </p:nvSpPr>
        <p:spPr>
          <a:xfrm>
            <a:off x="654197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e5ae6391cb_0_19"/>
          <p:cNvSpPr txBox="1"/>
          <p:nvPr/>
        </p:nvSpPr>
        <p:spPr>
          <a:xfrm>
            <a:off x="9350325" y="29523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e5ae6391cb_0_19"/>
          <p:cNvSpPr txBox="1"/>
          <p:nvPr/>
        </p:nvSpPr>
        <p:spPr>
          <a:xfrm>
            <a:off x="77052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e5ae6391cb_0_19"/>
          <p:cNvSpPr txBox="1"/>
          <p:nvPr/>
        </p:nvSpPr>
        <p:spPr>
          <a:xfrm>
            <a:off x="3593425" y="48482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e5ae6391cb_0_19"/>
          <p:cNvSpPr txBox="1"/>
          <p:nvPr/>
        </p:nvSpPr>
        <p:spPr>
          <a:xfrm>
            <a:off x="6488650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6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e5ae6391cb_0_19"/>
          <p:cNvSpPr txBox="1"/>
          <p:nvPr/>
        </p:nvSpPr>
        <p:spPr>
          <a:xfrm>
            <a:off x="938647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e5ae6391cb_0_19"/>
          <p:cNvSpPr txBox="1"/>
          <p:nvPr/>
        </p:nvSpPr>
        <p:spPr>
          <a:xfrm>
            <a:off x="105313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4.39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2" name="Google Shape;512;ge5ae6391cb_0_19"/>
          <p:cNvSpPr txBox="1"/>
          <p:nvPr/>
        </p:nvSpPr>
        <p:spPr>
          <a:xfrm>
            <a:off x="10531314" y="2869350"/>
            <a:ext cx="1089963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4.89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513" name="Google Shape;513;ge5ae6391cb_0_19"/>
          <p:cNvSpPr txBox="1"/>
          <p:nvPr/>
        </p:nvSpPr>
        <p:spPr>
          <a:xfrm>
            <a:off x="7669590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4.79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4" name="Google Shape;514;ge5ae6391cb_0_19"/>
          <p:cNvSpPr txBox="1"/>
          <p:nvPr/>
        </p:nvSpPr>
        <p:spPr>
          <a:xfrm>
            <a:off x="4781203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4.64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5" name="Google Shape;515;ge5ae6391cb_0_19"/>
          <p:cNvSpPr txBox="1"/>
          <p:nvPr/>
        </p:nvSpPr>
        <p:spPr>
          <a:xfrm>
            <a:off x="4807865" y="4765250"/>
            <a:ext cx="1075086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4.57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6" name="Google Shape;516;ge5ae6391cb_0_19"/>
          <p:cNvSpPr txBox="1"/>
          <p:nvPr/>
        </p:nvSpPr>
        <p:spPr>
          <a:xfrm>
            <a:off x="19547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4.56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7" name="Google Shape;517;ge5ae6391cb_0_19"/>
          <p:cNvSpPr txBox="1"/>
          <p:nvPr/>
        </p:nvSpPr>
        <p:spPr>
          <a:xfrm>
            <a:off x="7669590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4.81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8" name="Google Shape;518;ge5ae6391cb_0_19"/>
          <p:cNvSpPr txBox="1"/>
          <p:nvPr/>
        </p:nvSpPr>
        <p:spPr>
          <a:xfrm>
            <a:off x="1946165" y="2869350"/>
            <a:ext cx="105645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4.66 * 10</a:t>
            </a:r>
            <a:r>
              <a:rPr lang="it-IT" baseline="30000" dirty="0"/>
              <a:t>-4</a:t>
            </a:r>
            <a:endParaRPr baseline="30000" dirty="0"/>
          </a:p>
        </p:txBody>
      </p:sp>
      <p:pic>
        <p:nvPicPr>
          <p:cNvPr id="519" name="Google Shape;519;ge5ae6391c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e5ae6391cb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42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e5ae6391cb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300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e5ae6391cb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032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e5ae6391cb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7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e5ae6391cb_0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342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e5ae6391cb_0_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9275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e5ae6391cb_0_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5032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2" grpId="0" animBg="1"/>
      <p:bldP spid="503" grpId="0"/>
      <p:bldP spid="504" grpId="0"/>
      <p:bldP spid="505" grpId="0"/>
      <p:bldP spid="506" grpId="0"/>
      <p:bldP spid="507" grpId="0"/>
      <p:bldP spid="508" grpId="0"/>
      <p:bldP spid="509" grpId="0"/>
      <p:bldP spid="510" grpId="0"/>
      <p:bldP spid="511" grpId="0" animBg="1"/>
      <p:bldP spid="512" grpId="0" animBg="1"/>
      <p:bldP spid="513" grpId="0" animBg="1"/>
      <p:bldP spid="514" grpId="0" animBg="1"/>
      <p:bldP spid="515" grpId="0" animBg="1"/>
      <p:bldP spid="516" grpId="0" animBg="1"/>
      <p:bldP spid="517" grpId="0" animBg="1"/>
      <p:bldP spid="5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200038" scaled="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2e9731475_0_5"/>
          <p:cNvSpPr/>
          <p:nvPr/>
        </p:nvSpPr>
        <p:spPr>
          <a:xfrm>
            <a:off x="29500" y="48075"/>
            <a:ext cx="5814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Dental Radiography</a:t>
            </a:r>
            <a:endParaRPr sz="4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3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e2e9731475_0_5"/>
          <p:cNvSpPr/>
          <p:nvPr/>
        </p:nvSpPr>
        <p:spPr>
          <a:xfrm rot="10800000">
            <a:off x="5623000" y="1121225"/>
            <a:ext cx="1170000" cy="1273800"/>
          </a:xfrm>
          <a:prstGeom prst="bentUpArrow">
            <a:avLst>
              <a:gd name="adj1" fmla="val 25000"/>
              <a:gd name="adj2" fmla="val 25000"/>
              <a:gd name="adj3" fmla="val 2754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e2e9731475_0_5"/>
          <p:cNvSpPr txBox="1"/>
          <p:nvPr/>
        </p:nvSpPr>
        <p:spPr>
          <a:xfrm>
            <a:off x="3629563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e2e9731475_0_5"/>
          <p:cNvSpPr txBox="1"/>
          <p:nvPr/>
        </p:nvSpPr>
        <p:spPr>
          <a:xfrm>
            <a:off x="77052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e2e9731475_0_5"/>
          <p:cNvSpPr txBox="1"/>
          <p:nvPr/>
        </p:nvSpPr>
        <p:spPr>
          <a:xfrm>
            <a:off x="654197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2e9731475_0_5"/>
          <p:cNvSpPr txBox="1"/>
          <p:nvPr/>
        </p:nvSpPr>
        <p:spPr>
          <a:xfrm>
            <a:off x="9350325" y="29523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e2e9731475_0_5"/>
          <p:cNvSpPr txBox="1"/>
          <p:nvPr/>
        </p:nvSpPr>
        <p:spPr>
          <a:xfrm>
            <a:off x="77052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e2e9731475_0_5"/>
          <p:cNvSpPr txBox="1"/>
          <p:nvPr/>
        </p:nvSpPr>
        <p:spPr>
          <a:xfrm>
            <a:off x="3593425" y="48482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e2e9731475_0_5"/>
          <p:cNvSpPr txBox="1"/>
          <p:nvPr/>
        </p:nvSpPr>
        <p:spPr>
          <a:xfrm>
            <a:off x="6488650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6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e2e9731475_0_5"/>
          <p:cNvSpPr txBox="1"/>
          <p:nvPr/>
        </p:nvSpPr>
        <p:spPr>
          <a:xfrm>
            <a:off x="938647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e2e9731475_0_5"/>
          <p:cNvSpPr txBox="1"/>
          <p:nvPr/>
        </p:nvSpPr>
        <p:spPr>
          <a:xfrm>
            <a:off x="105313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4.45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3" name="Google Shape;543;ge2e9731475_0_5"/>
          <p:cNvSpPr txBox="1"/>
          <p:nvPr/>
        </p:nvSpPr>
        <p:spPr>
          <a:xfrm>
            <a:off x="10531315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7.58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4" name="Google Shape;544;ge2e9731475_0_5"/>
          <p:cNvSpPr txBox="1"/>
          <p:nvPr/>
        </p:nvSpPr>
        <p:spPr>
          <a:xfrm>
            <a:off x="7669590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6.15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5" name="Google Shape;545;ge2e9731475_0_5"/>
          <p:cNvSpPr txBox="1"/>
          <p:nvPr/>
        </p:nvSpPr>
        <p:spPr>
          <a:xfrm>
            <a:off x="4781203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6" name="Google Shape;546;ge2e9731475_0_5"/>
          <p:cNvSpPr txBox="1"/>
          <p:nvPr/>
        </p:nvSpPr>
        <p:spPr>
          <a:xfrm>
            <a:off x="480786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6.97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7" name="Google Shape;547;ge2e9731475_0_5"/>
          <p:cNvSpPr txBox="1"/>
          <p:nvPr/>
        </p:nvSpPr>
        <p:spPr>
          <a:xfrm>
            <a:off x="19547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7.33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8" name="Google Shape;548;ge2e9731475_0_5"/>
          <p:cNvSpPr txBox="1"/>
          <p:nvPr/>
        </p:nvSpPr>
        <p:spPr>
          <a:xfrm>
            <a:off x="7669590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7.73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9" name="Google Shape;549;ge2e9731475_0_5"/>
          <p:cNvSpPr txBox="1"/>
          <p:nvPr/>
        </p:nvSpPr>
        <p:spPr>
          <a:xfrm>
            <a:off x="1946165" y="2869350"/>
            <a:ext cx="105645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5.83 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550" name="Google Shape;550;ge2e973147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988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e2e9731475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0716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e2e9731475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2429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e2e9731475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74166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e2e9731475_0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8988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e2e9731475_0_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50713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e2e9731475_0_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12438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e2e9731475_0_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74163" y="5158703"/>
            <a:ext cx="2381242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e2e9731475_0_5"/>
          <p:cNvSpPr txBox="1"/>
          <p:nvPr/>
        </p:nvSpPr>
        <p:spPr>
          <a:xfrm>
            <a:off x="10743900" y="1015413"/>
            <a:ext cx="13506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>
                <a:solidFill>
                  <a:schemeClr val="dk1"/>
                </a:solidFill>
              </a:rPr>
              <a:t>Input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e2e9731475_0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4700" y="305888"/>
            <a:ext cx="3648600" cy="19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 animBg="1"/>
      <p:bldP spid="534" grpId="0"/>
      <p:bldP spid="535" grpId="0"/>
      <p:bldP spid="536" grpId="0"/>
      <p:bldP spid="537" grpId="0"/>
      <p:bldP spid="538" grpId="0"/>
      <p:bldP spid="539" grpId="0"/>
      <p:bldP spid="540" grpId="0"/>
      <p:bldP spid="541" grpId="0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paper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38200" y="186531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843682" y="2231525"/>
            <a:ext cx="10504634" cy="3942000"/>
            <a:chOff x="5482" y="3438"/>
            <a:chExt cx="10504634" cy="3942000"/>
          </a:xfrm>
        </p:grpSpPr>
        <p:sp>
          <p:nvSpPr>
            <p:cNvPr id="115" name="Google Shape;115;p2"/>
            <p:cNvSpPr/>
            <p:nvPr/>
          </p:nvSpPr>
          <p:spPr>
            <a:xfrm>
              <a:off x="5482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653482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Goal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8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548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Generate new realistic natural images.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High variability.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Keep global structure and fine textures of the training image.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35027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rgbClr val="C47F6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4083027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35027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3651026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Pyramid of fully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convolutional GANs,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responsible for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learning the patch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distribution at 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different scale of the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864572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7512572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6457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6864572" y="1461438"/>
              <a:ext cx="3242036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Random Sample</a:t>
              </a: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Super-</a:t>
              </a:r>
              <a:r>
                <a:rPr lang="it-IT" sz="22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resolution</a:t>
              </a:r>
              <a:endParaRPr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Paint-to-image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Harmonization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Editing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 image </a:t>
              </a:r>
              <a:r>
                <a:rPr lang="it-IT" sz="22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animation</a:t>
              </a:r>
              <a:endParaRPr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5ae6391cb_0_11"/>
          <p:cNvSpPr/>
          <p:nvPr/>
        </p:nvSpPr>
        <p:spPr>
          <a:xfrm>
            <a:off x="180600" y="5485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7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5ae6391cb_0_11"/>
          <p:cNvSpPr/>
          <p:nvPr/>
        </p:nvSpPr>
        <p:spPr>
          <a:xfrm>
            <a:off x="4450080" y="17222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e5ae6391cb_0_11"/>
          <p:cNvSpPr/>
          <p:nvPr/>
        </p:nvSpPr>
        <p:spPr>
          <a:xfrm>
            <a:off x="1537925" y="1943100"/>
            <a:ext cx="9706500" cy="3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508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4400"/>
              <a:buChar char="➢"/>
            </a:pPr>
            <a:r>
              <a:rPr lang="it-IT" sz="4400" dirty="0">
                <a:solidFill>
                  <a:schemeClr val="accent2"/>
                </a:solidFill>
              </a:rPr>
              <a:t>Random samples: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not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satisfactory</a:t>
            </a:r>
            <a:endParaRPr sz="4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4400"/>
              <a:buChar char="➢"/>
            </a:pPr>
            <a:r>
              <a:rPr lang="it-IT" sz="4400" dirty="0" err="1">
                <a:solidFill>
                  <a:schemeClr val="accent2"/>
                </a:solidFill>
              </a:rPr>
              <a:t>Harmonization</a:t>
            </a:r>
            <a:r>
              <a:rPr lang="it-IT" sz="4400" dirty="0">
                <a:solidFill>
                  <a:schemeClr val="accent2"/>
                </a:solidFill>
              </a:rPr>
              <a:t> - Editing:</a:t>
            </a:r>
            <a:r>
              <a:rPr lang="it-IT" sz="4400" dirty="0">
                <a:solidFill>
                  <a:schemeClr val="dk1"/>
                </a:solidFill>
              </a:rPr>
              <a:t> good </a:t>
            </a:r>
            <a:r>
              <a:rPr lang="it-IT" sz="4400" dirty="0" err="1">
                <a:solidFill>
                  <a:schemeClr val="dk1"/>
                </a:solidFill>
              </a:rPr>
              <a:t>results</a:t>
            </a:r>
            <a:r>
              <a:rPr lang="it-IT" sz="4400" dirty="0">
                <a:solidFill>
                  <a:schemeClr val="dk1"/>
                </a:solidFill>
              </a:rPr>
              <a:t>, </a:t>
            </a:r>
            <a:r>
              <a:rPr lang="it-IT" sz="4400" dirty="0" err="1">
                <a:solidFill>
                  <a:schemeClr val="dk1"/>
                </a:solidFill>
              </a:rPr>
              <a:t>but</a:t>
            </a:r>
            <a:r>
              <a:rPr lang="it-IT" sz="4400" dirty="0">
                <a:solidFill>
                  <a:schemeClr val="dk1"/>
                </a:solidFill>
              </a:rPr>
              <a:t> in </a:t>
            </a:r>
            <a:r>
              <a:rPr lang="it-IT" sz="4400" dirty="0" err="1">
                <a:solidFill>
                  <a:schemeClr val="dk1"/>
                </a:solidFill>
              </a:rPr>
              <a:t>most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cases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requires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manual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interventions</a:t>
            </a:r>
            <a:r>
              <a:rPr lang="it-IT" sz="4400" dirty="0">
                <a:solidFill>
                  <a:schemeClr val="dk1"/>
                </a:solidFill>
              </a:rPr>
              <a:t> on the image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  <p:bldP spid="5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</a:t>
            </a:r>
            <a:r>
              <a:rPr lang="it-IT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72493" y="168154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3725"/>
            </a:schemeClr>
          </a:solidFill>
          <a:ln w="44450" cap="rnd" cmpd="sng">
            <a:solidFill>
              <a:schemeClr val="accent2">
                <a:alpha val="73725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3"/>
          <p:cNvGrpSpPr/>
          <p:nvPr/>
        </p:nvGrpSpPr>
        <p:grpSpPr>
          <a:xfrm>
            <a:off x="135854" y="1993040"/>
            <a:ext cx="7456278" cy="4677204"/>
            <a:chOff x="0" y="2261"/>
            <a:chExt cx="7456278" cy="4677204"/>
          </a:xfrm>
        </p:grpSpPr>
        <p:sp>
          <p:nvSpPr>
            <p:cNvPr id="135" name="Google Shape;135;p3"/>
            <p:cNvSpPr/>
            <p:nvPr/>
          </p:nvSpPr>
          <p:spPr>
            <a:xfrm rot="5400000">
              <a:off x="3950054" y="-955862"/>
              <a:ext cx="2155093" cy="469721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8627"/>
              </a:srgbClr>
            </a:solidFill>
            <a:ln w="9525" cap="flat" cmpd="sng">
              <a:solidFill>
                <a:srgbClr val="F7D5CB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2678994" y="420401"/>
              <a:ext cx="4592012" cy="1944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651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Overfit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 deep model on a single training sample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Task-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specific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6510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model for a single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natural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 by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Shocher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et al.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The generation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conditioned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the input image and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cannot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to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draw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random samples.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6510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Unconditional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single image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texture generation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Cannot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generate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realistic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samples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non-texture images.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0" y="2261"/>
              <a:ext cx="2678993" cy="278096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30778" y="133039"/>
              <a:ext cx="2417437" cy="2519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lang="it-IT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Single image deep models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5400000">
              <a:off x="4347893" y="1390486"/>
              <a:ext cx="1444752" cy="47720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0E0E0">
                <a:alpha val="88627"/>
              </a:srgbClr>
            </a:solidFill>
            <a:ln w="9525" cap="flat" cmpd="sng">
              <a:solidFill>
                <a:srgbClr val="E0E0E0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2684261" y="3124646"/>
              <a:ext cx="4701491" cy="1303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651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many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manipulation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tasks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class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specific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datasets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2873526"/>
              <a:ext cx="2684260" cy="18059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88159" y="2961685"/>
              <a:ext cx="2507942" cy="1629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lang="it-IT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Generative models for image manipulation</a:t>
              </a:r>
              <a:endPara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3" descr="Immagine che contiene testo, alber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987" y="2411402"/>
            <a:ext cx="4268136" cy="31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7903029" y="5570002"/>
            <a:ext cx="39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it-I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Single image texture generation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6794214" y="900814"/>
            <a:ext cx="759618" cy="5710965"/>
          </a:xfrm>
          <a:custGeom>
            <a:avLst/>
            <a:gdLst/>
            <a:ahLst/>
            <a:cxnLst/>
            <a:rect l="l" t="t" r="r" b="b"/>
            <a:pathLst>
              <a:path w="414" h="2447" extrusionOk="0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792875" y="633165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489814" y="439210"/>
            <a:ext cx="6149595" cy="119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 descr="Scan of a human brain in a neurology clinic"/>
          <p:cNvPicPr preferRelativeResize="0"/>
          <p:nvPr/>
        </p:nvPicPr>
        <p:blipFill rotWithShape="1">
          <a:blip r:embed="rId3">
            <a:alphaModFix/>
          </a:blip>
          <a:srcRect l="33847"/>
          <a:stretch/>
        </p:blipFill>
        <p:spPr>
          <a:xfrm>
            <a:off x="7554137" y="1353980"/>
            <a:ext cx="4637558" cy="525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4"/>
          <p:cNvGrpSpPr/>
          <p:nvPr/>
        </p:nvGrpSpPr>
        <p:grpSpPr>
          <a:xfrm>
            <a:off x="350086" y="1504841"/>
            <a:ext cx="6610603" cy="4029267"/>
            <a:chOff x="0" y="0"/>
            <a:chExt cx="6610603" cy="4029267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35404" y="35404"/>
              <a:ext cx="4314645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 has shown a great potential in the medical field, since it allowed to achieve fast and very accurate diagnoses of severe disorders.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95795" y="1410243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531199" y="1445647"/>
              <a:ext cx="4266702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There are not large datasets available, so by training a deep network from scratch we would need to face the problem of overfitting.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991590" y="2820487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1026994" y="2855891"/>
              <a:ext cx="4266702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SinGAN to increase the size of the available datasets, by generating new medical images to be used in several machine learning tasks.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833306" y="916658"/>
              <a:ext cx="785707" cy="7857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7D5CB">
                <a:alpha val="88627"/>
              </a:srgbClr>
            </a:solidFill>
            <a:ln w="12700" cap="flat" cmpd="sng">
              <a:solidFill>
                <a:srgbClr val="F7D5CB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5010090" y="916658"/>
              <a:ext cx="432139" cy="59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329101" y="2318843"/>
              <a:ext cx="785707" cy="7857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0E0E0">
                <a:alpha val="88627"/>
              </a:srgbClr>
            </a:solidFill>
            <a:ln w="12700" cap="flat" cmpd="sng">
              <a:solidFill>
                <a:srgbClr val="E0E0E0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5505885" y="2318843"/>
              <a:ext cx="432139" cy="59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38881" y="-76200"/>
            <a:ext cx="109095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SinGAN’s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450080" y="1154758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86017"/>
            <a:ext cx="7720800" cy="362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 descr="Immagine che contiene testo, orologi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9805" y="5199535"/>
            <a:ext cx="4452259" cy="165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9043052" y="2350689"/>
            <a:ext cx="30363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Multi-scale </a:t>
            </a:r>
            <a:endParaRPr sz="9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sz="9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-457275" y="5720423"/>
            <a:ext cx="7143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 dirty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Single scale generation</a:t>
            </a:r>
            <a:endParaRPr sz="900" b="0" i="0" u="none" strike="noStrike" cap="none" dirty="0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 rot="10800000">
            <a:off x="8173716" y="2934574"/>
            <a:ext cx="721200" cy="47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6166105" y="5930537"/>
            <a:ext cx="721200" cy="47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5" grpId="0"/>
      <p:bldP spid="176" grpId="0"/>
      <p:bldP spid="177" grpId="0" animBg="1"/>
      <p:bldP spid="1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180600" y="3199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500" b="1" dirty="0" err="1">
                <a:solidFill>
                  <a:schemeClr val="dk1"/>
                </a:solidFill>
              </a:rPr>
              <a:t>Losses</a:t>
            </a:r>
            <a:r>
              <a:rPr lang="it-IT" sz="5500" b="1" dirty="0">
                <a:solidFill>
                  <a:schemeClr val="dk1"/>
                </a:solidFill>
              </a:rPr>
              <a:t> in SINGAN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4450080" y="14174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85775" y="37147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0387D0-467A-4C4C-9EA6-688E6EB134BB}"/>
                  </a:ext>
                </a:extLst>
              </p:cNvPr>
              <p:cNvSpPr txBox="1"/>
              <p:nvPr/>
            </p:nvSpPr>
            <p:spPr>
              <a:xfrm>
                <a:off x="4740427" y="2445517"/>
                <a:ext cx="270240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0387D0-467A-4C4C-9EA6-688E6EB1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27" y="2445517"/>
                <a:ext cx="27024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06F8AA-0700-4863-8B33-8418D4111673}"/>
              </a:ext>
            </a:extLst>
          </p:cNvPr>
          <p:cNvSpPr txBox="1"/>
          <p:nvPr/>
        </p:nvSpPr>
        <p:spPr>
          <a:xfrm>
            <a:off x="1706618" y="1666475"/>
            <a:ext cx="488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>
                <a:solidFill>
                  <a:schemeClr val="accent2"/>
                </a:solidFill>
              </a:rPr>
              <a:t>Generator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D81F53-8562-4259-8490-D00DC154E9A9}"/>
              </a:ext>
            </a:extLst>
          </p:cNvPr>
          <p:cNvSpPr txBox="1"/>
          <p:nvPr/>
        </p:nvSpPr>
        <p:spPr>
          <a:xfrm>
            <a:off x="1706617" y="3079521"/>
            <a:ext cx="488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>
                <a:solidFill>
                  <a:schemeClr val="accent2"/>
                </a:solidFill>
              </a:rPr>
              <a:t>Discriminator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6C45511-60F1-4D27-83E4-B833FC3C3C2E}"/>
                  </a:ext>
                </a:extLst>
              </p:cNvPr>
              <p:cNvSpPr txBox="1"/>
              <p:nvPr/>
            </p:nvSpPr>
            <p:spPr>
              <a:xfrm>
                <a:off x="2736503" y="3903986"/>
                <a:ext cx="671025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  <m:r>
                                        <a:rPr lang="it-IT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it-IT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6C45511-60F1-4D27-83E4-B833FC3C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03" y="3903986"/>
                <a:ext cx="67102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A67EF3-71DB-4263-AC3E-3804D9369589}"/>
              </a:ext>
            </a:extLst>
          </p:cNvPr>
          <p:cNvSpPr txBox="1"/>
          <p:nvPr/>
        </p:nvSpPr>
        <p:spPr>
          <a:xfrm>
            <a:off x="1706617" y="4565241"/>
            <a:ext cx="5480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 err="1">
                <a:solidFill>
                  <a:schemeClr val="accent2"/>
                </a:solidFill>
              </a:rPr>
              <a:t>Reconstruction</a:t>
            </a:r>
            <a:r>
              <a:rPr lang="it-IT" sz="4200" dirty="0">
                <a:solidFill>
                  <a:schemeClr val="accent2"/>
                </a:solidFill>
              </a:rPr>
              <a:t>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EE3FC7-5176-4700-BCB2-10D517680610}"/>
                  </a:ext>
                </a:extLst>
              </p:cNvPr>
              <p:cNvSpPr txBox="1"/>
              <p:nvPr/>
            </p:nvSpPr>
            <p:spPr>
              <a:xfrm>
                <a:off x="4885530" y="5488105"/>
                <a:ext cx="2412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it-IT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EE3FC7-5176-4700-BCB2-10D51768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30" y="5488105"/>
                <a:ext cx="24121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3CAB583-1F2D-47FA-9813-A68080030971}"/>
              </a:ext>
            </a:extLst>
          </p:cNvPr>
          <p:cNvSpPr/>
          <p:nvPr/>
        </p:nvSpPr>
        <p:spPr>
          <a:xfrm>
            <a:off x="8156884" y="4795935"/>
            <a:ext cx="3805724" cy="18344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DA270A1-A11F-4606-B0FC-6C4572E2D3F2}"/>
                  </a:ext>
                </a:extLst>
              </p:cNvPr>
              <p:cNvSpPr txBox="1"/>
              <p:nvPr/>
            </p:nvSpPr>
            <p:spPr>
              <a:xfrm>
                <a:off x="8156884" y="5090902"/>
                <a:ext cx="3805724" cy="1244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t-IT" sz="2400" b="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DA270A1-A11F-4606-B0FC-6C4572E2D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884" y="5090902"/>
                <a:ext cx="3805724" cy="1244508"/>
              </a:xfrm>
              <a:prstGeom prst="rect">
                <a:avLst/>
              </a:prstGeom>
              <a:blipFill>
                <a:blip r:embed="rId6"/>
                <a:stretch>
                  <a:fillRect b="-34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2" grpId="0"/>
      <p:bldP spid="3" grpId="0"/>
      <p:bldP spid="9" grpId="0"/>
      <p:bldP spid="10" grpId="0"/>
      <p:bldP spid="11" grpId="0"/>
      <p:bldP spid="12" grpId="0"/>
      <p:bldP spid="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0" y="-12061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344000" y="256775"/>
            <a:ext cx="41190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Replicating paper’s 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44000" y="4920500"/>
            <a:ext cx="39285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it-IT" sz="3900">
                <a:solidFill>
                  <a:schemeClr val="dk1"/>
                </a:solidFill>
              </a:rPr>
              <a:t>Baloons in a landscape</a:t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 rot="10800000" flipH="1">
            <a:off x="386900" y="4767053"/>
            <a:ext cx="4418791" cy="39685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358000" y="3400163"/>
            <a:ext cx="4476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5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5183388" y="97425"/>
            <a:ext cx="182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7973292" y="97425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10415392" y="97425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1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8154330" y="23534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10415405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5572055" y="23534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10415392" y="2371488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8154330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5572055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67" y="448826"/>
            <a:ext cx="2218933" cy="1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699" y="452058"/>
            <a:ext cx="2165075" cy="16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0775" y="452054"/>
            <a:ext cx="2165075" cy="162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850" y="2720184"/>
            <a:ext cx="2165075" cy="162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975" y="2739856"/>
            <a:ext cx="2165075" cy="162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50" y="2739859"/>
            <a:ext cx="2165075" cy="16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9500" y="4993761"/>
            <a:ext cx="2213025" cy="166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8700" y="5027650"/>
            <a:ext cx="2165075" cy="1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80775" y="5027650"/>
            <a:ext cx="2165075" cy="162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7"/>
          <p:cNvGrpSpPr/>
          <p:nvPr/>
        </p:nvGrpSpPr>
        <p:grpSpPr>
          <a:xfrm>
            <a:off x="5944188" y="-27775"/>
            <a:ext cx="5861434" cy="6824721"/>
            <a:chOff x="1152732" y="61052"/>
            <a:chExt cx="5861434" cy="6824721"/>
          </a:xfrm>
        </p:grpSpPr>
        <p:sp>
          <p:nvSpPr>
            <p:cNvPr id="220" name="Google Shape;220;p7"/>
            <p:cNvSpPr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 txBox="1"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image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52732" y="389094"/>
              <a:ext cx="1825186" cy="182518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170856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3170856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0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191755" y="378635"/>
              <a:ext cx="1825186" cy="1825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188980" y="389094"/>
              <a:ext cx="1825186" cy="1825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2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1152732" y="2724841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3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170856" y="2724841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4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188980" y="2724841"/>
              <a:ext cx="1825186" cy="18251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5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152732" y="5060587"/>
              <a:ext cx="1825186" cy="182518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6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170856" y="5060587"/>
              <a:ext cx="1825186" cy="182518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7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188980" y="5060587"/>
              <a:ext cx="1825186" cy="182518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515450" y="5105100"/>
            <a:ext cx="39285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4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Flying </a:t>
            </a:r>
            <a:r>
              <a:rPr lang="it-IT" sz="4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birds</a:t>
            </a:r>
            <a:r>
              <a:rPr lang="it-IT" sz="4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4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449100" y="81450"/>
            <a:ext cx="4200300" cy="3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example </a:t>
            </a:r>
            <a:endParaRPr sz="5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natural images:</a:t>
            </a:r>
            <a:endParaRPr sz="5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420200" y="3851788"/>
            <a:ext cx="4476600" cy="835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5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 rot="10800000" flipH="1">
            <a:off x="449100" y="4991353"/>
            <a:ext cx="4418791" cy="39685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  <p:bldP spid="2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457500" cy="6858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-IT" sz="4600" b="1" dirty="0" err="1"/>
              <a:t>Changes</a:t>
            </a:r>
            <a:r>
              <a:rPr lang="it-IT" sz="4600" b="1" dirty="0"/>
              <a:t> to the </a:t>
            </a:r>
            <a:r>
              <a:rPr lang="it-IT" sz="4600" b="1" dirty="0" err="1"/>
              <a:t>original</a:t>
            </a:r>
            <a:r>
              <a:rPr lang="it-IT" sz="4600" b="1" dirty="0"/>
              <a:t> network</a:t>
            </a:r>
            <a:endParaRPr dirty="0"/>
          </a:p>
        </p:txBody>
      </p:sp>
      <p:grpSp>
        <p:nvGrpSpPr>
          <p:cNvPr id="257" name="Google Shape;257;p28"/>
          <p:cNvGrpSpPr/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8" name="Google Shape;258;p28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28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8"/>
          <p:cNvSpPr/>
          <p:nvPr/>
        </p:nvSpPr>
        <p:spPr>
          <a:xfrm>
            <a:off x="3719137" y="628649"/>
            <a:ext cx="7802700" cy="571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6396" y="1233982"/>
            <a:ext cx="3383280" cy="3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859" y="1433354"/>
            <a:ext cx="3383280" cy="323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4144053" y="5070013"/>
            <a:ext cx="3361837" cy="1164099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BN, we consider one feature map over all the training sample.</a:t>
            </a:r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7828859" y="5073170"/>
            <a:ext cx="3383280" cy="116094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IN, we consider one training sample and feature map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3853877" y="799397"/>
            <a:ext cx="7291598" cy="4616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Arial"/>
              <a:buChar char="➢"/>
            </a:pP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Batch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r>
              <a:rPr lang="it-IT" sz="2400" b="1" dirty="0">
                <a:solidFill>
                  <a:srgbClr val="ED7D31"/>
                </a:solidFill>
                <a:sym typeface="Wingdings" panose="05000000000000000000" pitchFamily="2" charset="2"/>
              </a:rPr>
              <a:t></a:t>
            </a: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sz="2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63" grpId="0" animBg="1"/>
      <p:bldP spid="264" grpId="0" animBg="1"/>
      <p:bldP spid="26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902</Words>
  <Application>Microsoft Macintosh PowerPoint</Application>
  <PresentationFormat>Widescreen</PresentationFormat>
  <Paragraphs>276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Noto Sans Symbols</vt:lpstr>
      <vt:lpstr>Wingdings</vt:lpstr>
      <vt:lpstr>Tema di Office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Changes to the original network</vt:lpstr>
      <vt:lpstr>Changes to the original network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Proietti</dc:creator>
  <cp:lastModifiedBy>Luca Polenta</cp:lastModifiedBy>
  <cp:revision>7</cp:revision>
  <dcterms:created xsi:type="dcterms:W3CDTF">2021-07-12T14:06:57Z</dcterms:created>
  <dcterms:modified xsi:type="dcterms:W3CDTF">2021-07-23T13:03:26Z</dcterms:modified>
</cp:coreProperties>
</file>